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0C728-BAB8-0C48-A087-4472B3F84FE1}" type="datetimeFigureOut">
              <a:rPr lang="en-US" smtClean="0"/>
              <a:t>5/9/12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AA32D-7DD4-5041-8A7A-0F6A8765E9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Indian government formally abolished</a:t>
            </a:r>
            <a:r>
              <a:rPr lang="en-US" baseline="0" dirty="0" smtClean="0"/>
              <a:t> the caste system in 1949, but it remains part of every day life.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AA32D-7DD4-5041-8A7A-0F6A8765E99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4CB390B-E3A1-F74A-8B87-7E07B065F6C4}" type="datetimeFigureOut">
              <a:rPr lang="en-US" smtClean="0"/>
              <a:t>5/9/12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325C3A-77BF-AF43-8170-3632A846F90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390B-E3A1-F74A-8B87-7E07B065F6C4}" type="datetimeFigureOut">
              <a:rPr lang="en-US" smtClean="0"/>
              <a:t>5/9/12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5C3A-77BF-AF43-8170-3632A846F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4CB390B-E3A1-F74A-8B87-7E07B065F6C4}" type="datetimeFigureOut">
              <a:rPr lang="en-US" smtClean="0"/>
              <a:t>5/9/12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B325C3A-77BF-AF43-8170-3632A846F90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390B-E3A1-F74A-8B87-7E07B065F6C4}" type="datetimeFigureOut">
              <a:rPr lang="en-US" smtClean="0"/>
              <a:t>5/9/12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325C3A-77BF-AF43-8170-3632A846F9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390B-E3A1-F74A-8B87-7E07B065F6C4}" type="datetimeFigureOut">
              <a:rPr lang="en-US" smtClean="0"/>
              <a:t>5/9/12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B325C3A-77BF-AF43-8170-3632A846F90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4CB390B-E3A1-F74A-8B87-7E07B065F6C4}" type="datetimeFigureOut">
              <a:rPr lang="en-US" smtClean="0"/>
              <a:t>5/9/12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B325C3A-77BF-AF43-8170-3632A846F90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4CB390B-E3A1-F74A-8B87-7E07B065F6C4}" type="datetimeFigureOut">
              <a:rPr lang="en-US" smtClean="0"/>
              <a:t>5/9/12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B325C3A-77BF-AF43-8170-3632A846F90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390B-E3A1-F74A-8B87-7E07B065F6C4}" type="datetimeFigureOut">
              <a:rPr lang="en-US" smtClean="0"/>
              <a:t>5/9/12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325C3A-77BF-AF43-8170-3632A846F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390B-E3A1-F74A-8B87-7E07B065F6C4}" type="datetimeFigureOut">
              <a:rPr lang="en-US" smtClean="0"/>
              <a:t>5/9/12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325C3A-77BF-AF43-8170-3632A846F9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390B-E3A1-F74A-8B87-7E07B065F6C4}" type="datetimeFigureOut">
              <a:rPr lang="en-US" smtClean="0"/>
              <a:t>5/9/12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325C3A-77BF-AF43-8170-3632A846F90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4CB390B-E3A1-F74A-8B87-7E07B065F6C4}" type="datetimeFigureOut">
              <a:rPr lang="en-US" smtClean="0"/>
              <a:t>5/9/12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B325C3A-77BF-AF43-8170-3632A846F90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4CB390B-E3A1-F74A-8B87-7E07B065F6C4}" type="datetimeFigureOut">
              <a:rPr lang="en-US" smtClean="0"/>
              <a:t>5/9/12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B325C3A-77BF-AF43-8170-3632A846F9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1l-x7708zY&amp;feature=related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Y9WB5nOnHIY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Systems of stratification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Chapter 6 – Sociology – Mrs. Madison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Class System:</a:t>
            </a:r>
            <a:r>
              <a:rPr lang="en-US" dirty="0" smtClean="0"/>
              <a:t> A form of social stratification based primarily on the possession of money or material possessions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Social Mobility:</a:t>
            </a:r>
            <a:r>
              <a:rPr lang="en-US" dirty="0" smtClean="0"/>
              <a:t> Movement up or down the social class ladder</a:t>
            </a:r>
            <a:endParaRPr lang="en-US" b="1" u="sn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Stratification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Social Stratification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The division of large numbers of people into layers according to their relative power, property, and prestige. </a:t>
            </a:r>
          </a:p>
          <a:p>
            <a:pPr lvl="1"/>
            <a:r>
              <a:rPr lang="en-US" dirty="0" smtClean="0"/>
              <a:t>Applies to both nations and to people within a nation, society, or other group. </a:t>
            </a:r>
          </a:p>
          <a:p>
            <a:pPr lvl="1"/>
            <a:r>
              <a:rPr lang="en-US" dirty="0" smtClean="0"/>
              <a:t>Sociological Significance</a:t>
            </a:r>
          </a:p>
          <a:p>
            <a:pPr lvl="2"/>
            <a:r>
              <a:rPr lang="en-US" dirty="0" smtClean="0"/>
              <a:t>Affects our life chances</a:t>
            </a:r>
          </a:p>
          <a:p>
            <a:pPr lvl="2"/>
            <a:r>
              <a:rPr lang="en-US" dirty="0" smtClean="0"/>
              <a:t>Affects the way we think about life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Slavery</a:t>
            </a:r>
            <a:r>
              <a:rPr lang="en-US" dirty="0" smtClean="0"/>
              <a:t>: A form of social stratification in which some people own other people. </a:t>
            </a:r>
          </a:p>
          <a:p>
            <a:endParaRPr lang="en-US" b="1" u="sng" dirty="0" smtClean="0"/>
          </a:p>
          <a:p>
            <a:r>
              <a:rPr lang="en-US" dirty="0" smtClean="0"/>
              <a:t>Has been common throughout history </a:t>
            </a:r>
          </a:p>
          <a:p>
            <a:endParaRPr lang="en-US" dirty="0" smtClean="0"/>
          </a:p>
          <a:p>
            <a:r>
              <a:rPr lang="en-US" dirty="0" smtClean="0"/>
              <a:t>Causes </a:t>
            </a:r>
          </a:p>
          <a:p>
            <a:pPr lvl="1"/>
            <a:r>
              <a:rPr lang="en-US" dirty="0" smtClean="0"/>
              <a:t>Debt </a:t>
            </a:r>
          </a:p>
          <a:p>
            <a:pPr lvl="1"/>
            <a:r>
              <a:rPr lang="en-US" dirty="0" smtClean="0"/>
              <a:t>Crime </a:t>
            </a:r>
          </a:p>
          <a:p>
            <a:pPr lvl="1"/>
            <a:r>
              <a:rPr lang="en-US" dirty="0" smtClean="0"/>
              <a:t>War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307" y="3828148"/>
            <a:ext cx="3775157" cy="27758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Conditions </a:t>
            </a:r>
          </a:p>
          <a:p>
            <a:pPr lvl="1"/>
            <a:r>
              <a:rPr lang="en-US" dirty="0" smtClean="0"/>
              <a:t>In some places, slavery was temporary</a:t>
            </a:r>
          </a:p>
          <a:p>
            <a:pPr lvl="1"/>
            <a:r>
              <a:rPr lang="en-US" dirty="0" smtClean="0"/>
              <a:t>Slavery was not necessarily inheritable</a:t>
            </a:r>
          </a:p>
          <a:p>
            <a:pPr lvl="1"/>
            <a:r>
              <a:rPr lang="en-US" dirty="0" smtClean="0"/>
              <a:t>Slaves were not necessarily powerless and poor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478" y="3624668"/>
            <a:ext cx="3872254" cy="32333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the New World </a:t>
            </a:r>
          </a:p>
          <a:p>
            <a:pPr lvl="1"/>
            <a:r>
              <a:rPr lang="en-US" b="1" u="sng" dirty="0" smtClean="0"/>
              <a:t>Indentured Servitude</a:t>
            </a:r>
            <a:r>
              <a:rPr lang="en-US" dirty="0" smtClean="0"/>
              <a:t>: 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A contractual system in which someone sells his or her services for a specific period of time </a:t>
            </a:r>
          </a:p>
          <a:p>
            <a:pPr lvl="2"/>
            <a:r>
              <a:rPr lang="en-US" dirty="0" smtClean="0"/>
              <a:t>Voluntarily entered into 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Racism and Slavery </a:t>
            </a:r>
          </a:p>
          <a:p>
            <a:pPr lvl="2"/>
            <a:r>
              <a:rPr lang="en-US" b="1" u="sng" dirty="0" smtClean="0"/>
              <a:t>Ideology</a:t>
            </a:r>
            <a:r>
              <a:rPr lang="en-US" dirty="0" smtClean="0"/>
              <a:t>: Beliefs about the way things ought to be that justify a social arrangement 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Caste System</a:t>
            </a:r>
            <a:r>
              <a:rPr lang="en-US" dirty="0" smtClean="0"/>
              <a:t>: A form of social stratification in which one’s status is determined by birth and is lifelong 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u="sng" dirty="0" smtClean="0"/>
              <a:t>Endogamy</a:t>
            </a:r>
            <a:r>
              <a:rPr lang="en-US" dirty="0" smtClean="0"/>
              <a:t>: The practice of marrying within one’s social group</a:t>
            </a:r>
            <a:endParaRPr lang="en-US" b="1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153400" cy="4495800"/>
          </a:xfrm>
        </p:spPr>
        <p:txBody>
          <a:bodyPr/>
          <a:lstStyle/>
          <a:p>
            <a:r>
              <a:rPr lang="en-US" dirty="0" smtClean="0"/>
              <a:t>India’s Religious Castes</a:t>
            </a:r>
          </a:p>
          <a:p>
            <a:pPr lvl="1"/>
            <a:r>
              <a:rPr lang="en-US" dirty="0" smtClean="0"/>
              <a:t>Four Major Castes </a:t>
            </a:r>
          </a:p>
          <a:p>
            <a:pPr lvl="2"/>
            <a:r>
              <a:rPr lang="en-US" dirty="0" smtClean="0"/>
              <a:t>Brahman (Priests and Teachers) </a:t>
            </a:r>
          </a:p>
          <a:p>
            <a:pPr lvl="2"/>
            <a:r>
              <a:rPr lang="en-US" dirty="0" smtClean="0"/>
              <a:t>Kshatriya (Rulers and Soldiers) </a:t>
            </a:r>
          </a:p>
          <a:p>
            <a:pPr lvl="2"/>
            <a:r>
              <a:rPr lang="en-US" dirty="0" err="1" smtClean="0"/>
              <a:t>Vaishya</a:t>
            </a:r>
            <a:r>
              <a:rPr lang="en-US" dirty="0" smtClean="0"/>
              <a:t> (Merchants and Traders) </a:t>
            </a:r>
          </a:p>
          <a:p>
            <a:pPr lvl="2"/>
            <a:r>
              <a:rPr lang="en-US" dirty="0" err="1" smtClean="0"/>
              <a:t>Shudra</a:t>
            </a:r>
            <a:r>
              <a:rPr lang="en-US" dirty="0" smtClean="0"/>
              <a:t> (Peasants and Laborers) </a:t>
            </a:r>
          </a:p>
          <a:p>
            <a:pPr lvl="2"/>
            <a:r>
              <a:rPr lang="en-US" dirty="0" err="1" smtClean="0">
                <a:hlinkClick r:id="rId3"/>
              </a:rPr>
              <a:t>Dalit</a:t>
            </a:r>
            <a:r>
              <a:rPr lang="en-US" dirty="0" smtClean="0">
                <a:hlinkClick r:id="rId3"/>
              </a:rPr>
              <a:t> </a:t>
            </a:r>
            <a:r>
              <a:rPr lang="en-US" dirty="0" smtClean="0"/>
              <a:t>(Untouchables)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100" y="2466508"/>
            <a:ext cx="3897948" cy="25636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6276" y="1600200"/>
            <a:ext cx="4246972" cy="4495800"/>
          </a:xfrm>
        </p:spPr>
        <p:txBody>
          <a:bodyPr/>
          <a:lstStyle/>
          <a:p>
            <a:r>
              <a:rPr lang="en-US" dirty="0" smtClean="0"/>
              <a:t>South Africa’s Apartheid </a:t>
            </a:r>
          </a:p>
          <a:p>
            <a:pPr lvl="1"/>
            <a:r>
              <a:rPr lang="en-US" b="1" u="sng" dirty="0" smtClean="0">
                <a:hlinkClick r:id="rId2"/>
              </a:rPr>
              <a:t>Apartheid</a:t>
            </a:r>
            <a:r>
              <a:rPr lang="en-US" u="sng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The separation of racial-ethnic groups practiced in South Africa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248" y="2152649"/>
            <a:ext cx="4049752" cy="3700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277" y="3956980"/>
            <a:ext cx="1765258" cy="232951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Estate Stratification System</a:t>
            </a:r>
            <a:r>
              <a:rPr lang="en-US" dirty="0" smtClean="0"/>
              <a:t>: The stratification system of medieval Europe, consisting of three groups or estates: the nobility, the clergy, and commoners </a:t>
            </a:r>
            <a:endParaRPr lang="en-US" b="1" u="sng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71</TotalTime>
  <Words>318</Words>
  <Application>Microsoft Macintosh PowerPoint</Application>
  <PresentationFormat>On-screen Show (4:3)</PresentationFormat>
  <Paragraphs>54</Paragraphs>
  <Slides>10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Median</vt:lpstr>
      <vt:lpstr>Systems of stratification</vt:lpstr>
      <vt:lpstr>Social Stratification</vt:lpstr>
      <vt:lpstr>Slavery</vt:lpstr>
      <vt:lpstr>Slavery</vt:lpstr>
      <vt:lpstr>Slavery</vt:lpstr>
      <vt:lpstr>Caste</vt:lpstr>
      <vt:lpstr>Caste</vt:lpstr>
      <vt:lpstr>Caste</vt:lpstr>
      <vt:lpstr>Estate</vt:lpstr>
      <vt:lpstr>Class</vt:lpstr>
    </vt:vector>
  </TitlesOfParts>
  <Company>Peoria Notre Dame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of stratification</dc:title>
  <dc:creator>FAdmin</dc:creator>
  <cp:lastModifiedBy>FAdmin</cp:lastModifiedBy>
  <cp:revision>5</cp:revision>
  <dcterms:created xsi:type="dcterms:W3CDTF">2012-05-09T13:57:33Z</dcterms:created>
  <dcterms:modified xsi:type="dcterms:W3CDTF">2012-05-09T15:08:33Z</dcterms:modified>
</cp:coreProperties>
</file>