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F08AC-CDCF-2548-A0E5-F637774233C6}" type="datetimeFigureOut">
              <a:rPr lang="en-US" smtClean="0"/>
              <a:t>4/15/13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FA4D0-9A7B-7D41-B3F0-4B88B95675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FA4D0-9A7B-7D41-B3F0-4B88B95675F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C74B292-A257-7142-8F6F-CA23CE4D3A32}" type="datetimeFigureOut">
              <a:rPr lang="en-US" smtClean="0"/>
              <a:t>4/15/13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8B01AB-820D-8944-9D51-E94CC4C386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B292-A257-7142-8F6F-CA23CE4D3A32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01AB-820D-8944-9D51-E94CC4C386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C74B292-A257-7142-8F6F-CA23CE4D3A32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D8B01AB-820D-8944-9D51-E94CC4C386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B292-A257-7142-8F6F-CA23CE4D3A32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8B01AB-820D-8944-9D51-E94CC4C386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B292-A257-7142-8F6F-CA23CE4D3A32}" type="datetimeFigureOut">
              <a:rPr lang="en-US" smtClean="0"/>
              <a:t>4/15/13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D8B01AB-820D-8944-9D51-E94CC4C3862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C74B292-A257-7142-8F6F-CA23CE4D3A32}" type="datetimeFigureOut">
              <a:rPr lang="en-US" smtClean="0"/>
              <a:t>4/15/13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8B01AB-820D-8944-9D51-E94CC4C3862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C74B292-A257-7142-8F6F-CA23CE4D3A32}" type="datetimeFigureOut">
              <a:rPr lang="en-US" smtClean="0"/>
              <a:t>4/15/13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8B01AB-820D-8944-9D51-E94CC4C3862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B292-A257-7142-8F6F-CA23CE4D3A32}" type="datetimeFigureOut">
              <a:rPr lang="en-US" smtClean="0"/>
              <a:t>4/15/13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8B01AB-820D-8944-9D51-E94CC4C386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B292-A257-7142-8F6F-CA23CE4D3A32}" type="datetimeFigureOut">
              <a:rPr lang="en-US" smtClean="0"/>
              <a:t>4/15/13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8B01AB-820D-8944-9D51-E94CC4C386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B292-A257-7142-8F6F-CA23CE4D3A32}" type="datetimeFigureOut">
              <a:rPr lang="en-US" smtClean="0"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8B01AB-820D-8944-9D51-E94CC4C3862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C74B292-A257-7142-8F6F-CA23CE4D3A32}" type="datetimeFigureOut">
              <a:rPr lang="en-US" smtClean="0"/>
              <a:t>4/15/13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D8B01AB-820D-8944-9D51-E94CC4C3862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C74B292-A257-7142-8F6F-CA23CE4D3A32}" type="datetimeFigureOut">
              <a:rPr lang="en-US" smtClean="0"/>
              <a:t>4/15/13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8B01AB-820D-8944-9D51-E94CC4C386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Chapter 4 – Social Structure and Social Institutions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smtClean="0"/>
              <a:t>group</a:t>
            </a:r>
            <a:r>
              <a:rPr lang="en-US" dirty="0" smtClean="0"/>
              <a:t> consists of people who have something in common and believe that what they have in common is significant </a:t>
            </a:r>
          </a:p>
          <a:p>
            <a:endParaRPr lang="en-US" dirty="0" smtClean="0"/>
          </a:p>
          <a:p>
            <a:r>
              <a:rPr lang="en-US" dirty="0" smtClean="0"/>
              <a:t>When we belong to a group, we choose to uphold the group’s norms, values, and interests </a:t>
            </a:r>
          </a:p>
          <a:p>
            <a:endParaRPr lang="en-US" dirty="0" smtClean="0"/>
          </a:p>
          <a:p>
            <a:r>
              <a:rPr lang="en-US" dirty="0" smtClean="0"/>
              <a:t>We also give others the right to judge how well we uphold these 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Societies and Their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Society</a:t>
            </a:r>
            <a:r>
              <a:rPr lang="en-US" dirty="0" smtClean="0"/>
              <a:t>: People who share a culture and a territory </a:t>
            </a:r>
          </a:p>
          <a:p>
            <a:endParaRPr lang="en-US" b="1" u="sng" dirty="0" smtClean="0"/>
          </a:p>
          <a:p>
            <a:r>
              <a:rPr lang="en-US" dirty="0" smtClean="0"/>
              <a:t>Sociologists believe that the type of society we live in is the fundamental reason for why we become who we are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Within Society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219752" cy="4495800"/>
          </a:xfrm>
        </p:spPr>
        <p:txBody>
          <a:bodyPr>
            <a:normAutofit fontScale="92500"/>
          </a:bodyPr>
          <a:lstStyle/>
          <a:p>
            <a:r>
              <a:rPr lang="en-US" b="1" u="sng" dirty="0" smtClean="0"/>
              <a:t>Primary Group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 small group characterized by intimate, long-term, face-to-face association and cooperation</a:t>
            </a:r>
          </a:p>
          <a:p>
            <a:pPr lvl="1"/>
            <a:r>
              <a:rPr lang="en-US" dirty="0" smtClean="0"/>
              <a:t>Offer a sense of belonging and being appreciated</a:t>
            </a:r>
          </a:p>
          <a:p>
            <a:pPr lvl="1"/>
            <a:r>
              <a:rPr lang="en-US" dirty="0" smtClean="0"/>
              <a:t>Values and attitudes become part of our identity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0455" y="2494630"/>
            <a:ext cx="3795593" cy="25790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70455" y="5514281"/>
            <a:ext cx="3795593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Gangs are an example of a primary group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Within Society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Secondary Groups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Larger, more anonymous, more formal, and more impersonal than primary groups </a:t>
            </a:r>
          </a:p>
          <a:p>
            <a:pPr lvl="1"/>
            <a:r>
              <a:rPr lang="en-US" dirty="0" smtClean="0"/>
              <a:t>Based on shared interests or activities</a:t>
            </a:r>
          </a:p>
          <a:p>
            <a:pPr lvl="1"/>
            <a:r>
              <a:rPr lang="en-US" dirty="0" smtClean="0"/>
              <a:t>Relatively temporary </a:t>
            </a:r>
          </a:p>
          <a:p>
            <a:pPr lvl="1"/>
            <a:r>
              <a:rPr lang="en-US" dirty="0" smtClean="0"/>
              <a:t>Tend to break down into primary groups </a:t>
            </a:r>
          </a:p>
          <a:p>
            <a:pPr lvl="2"/>
            <a:r>
              <a:rPr lang="en-US" dirty="0" smtClean="0"/>
              <a:t>Ex: At school and work, we form friendships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Within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In-Groups and Out-Groups</a:t>
            </a:r>
          </a:p>
          <a:p>
            <a:pPr lvl="1"/>
            <a:r>
              <a:rPr lang="en-US" b="1" u="sng" dirty="0" smtClean="0"/>
              <a:t>In-Groups</a:t>
            </a:r>
            <a:r>
              <a:rPr lang="en-US" dirty="0" smtClean="0"/>
              <a:t>: Groups toward which one feels loyalty</a:t>
            </a:r>
          </a:p>
          <a:p>
            <a:pPr lvl="2"/>
            <a:r>
              <a:rPr lang="en-US" dirty="0" smtClean="0"/>
              <a:t>Positive Consequences: Love, encouragement, overlooking faults  </a:t>
            </a:r>
          </a:p>
          <a:p>
            <a:pPr lvl="2"/>
            <a:r>
              <a:rPr lang="en-US" dirty="0" smtClean="0"/>
              <a:t>Shape </a:t>
            </a:r>
            <a:r>
              <a:rPr lang="en-US" dirty="0" smtClean="0"/>
              <a:t>our view of right and wrong and our behavior</a:t>
            </a:r>
            <a:endParaRPr lang="en-US" dirty="0" smtClean="0"/>
          </a:p>
          <a:p>
            <a:pPr lvl="1"/>
            <a:r>
              <a:rPr lang="en-US" b="1" u="sng" dirty="0" smtClean="0"/>
              <a:t>Out-Groups</a:t>
            </a:r>
            <a:r>
              <a:rPr lang="en-US" dirty="0" smtClean="0"/>
              <a:t>: Groups toward which one feels antagonism</a:t>
            </a:r>
          </a:p>
          <a:p>
            <a:pPr lvl="2"/>
            <a:r>
              <a:rPr lang="en-US" dirty="0" smtClean="0"/>
              <a:t>Negative Consequences: Discrimination, prejudice, hatred</a:t>
            </a:r>
          </a:p>
          <a:p>
            <a:pPr lvl="1">
              <a:buNone/>
            </a:pPr>
            <a:endParaRPr lang="en-US" b="1" u="sng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Social Network</a:t>
            </a:r>
            <a:r>
              <a:rPr lang="en-US" dirty="0" smtClean="0"/>
              <a:t>: The social ties radiating outward from the self that link people together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Clique</a:t>
            </a:r>
            <a:r>
              <a:rPr lang="en-US" dirty="0" smtClean="0"/>
              <a:t>: A cluster of people within a larger group who choose to interact with </a:t>
            </a:r>
            <a:r>
              <a:rPr lang="en-US" smtClean="0"/>
              <a:t>one another</a:t>
            </a:r>
            <a:endParaRPr lang="en-US" b="1" u="sng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139</TotalTime>
  <Words>283</Words>
  <Application>Microsoft Macintosh PowerPoint</Application>
  <PresentationFormat>On-screen Show (4:3)</PresentationFormat>
  <Paragraphs>37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Groups</vt:lpstr>
      <vt:lpstr>Groups</vt:lpstr>
      <vt:lpstr>Societies and Their Transformation</vt:lpstr>
      <vt:lpstr>Groups Within Society </vt:lpstr>
      <vt:lpstr>Groups Within Society </vt:lpstr>
      <vt:lpstr>Groups Within Society</vt:lpstr>
      <vt:lpstr>Social Networks</vt:lpstr>
    </vt:vector>
  </TitlesOfParts>
  <Company>Peoria Notre Dame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GRoups</dc:title>
  <dc:creator>madisonk</dc:creator>
  <cp:lastModifiedBy>madisonk</cp:lastModifiedBy>
  <cp:revision>4</cp:revision>
  <dcterms:created xsi:type="dcterms:W3CDTF">2013-04-15T15:26:22Z</dcterms:created>
  <dcterms:modified xsi:type="dcterms:W3CDTF">2013-04-15T17:45:30Z</dcterms:modified>
</cp:coreProperties>
</file>